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5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493" r:id="rId3"/>
    <p:sldId id="492" r:id="rId4"/>
    <p:sldId id="478" r:id="rId5"/>
    <p:sldId id="418" r:id="rId6"/>
    <p:sldId id="490" r:id="rId7"/>
    <p:sldId id="466" r:id="rId8"/>
    <p:sldId id="485" r:id="rId9"/>
    <p:sldId id="419" r:id="rId10"/>
    <p:sldId id="420" r:id="rId11"/>
    <p:sldId id="421" r:id="rId12"/>
    <p:sldId id="443" r:id="rId13"/>
    <p:sldId id="442" r:id="rId14"/>
    <p:sldId id="432" r:id="rId15"/>
    <p:sldId id="434" r:id="rId16"/>
    <p:sldId id="437" r:id="rId17"/>
    <p:sldId id="439" r:id="rId18"/>
    <p:sldId id="468" r:id="rId19"/>
    <p:sldId id="423" r:id="rId20"/>
    <p:sldId id="428" r:id="rId21"/>
    <p:sldId id="476" r:id="rId22"/>
    <p:sldId id="480" r:id="rId23"/>
    <p:sldId id="481" r:id="rId24"/>
    <p:sldId id="487" r:id="rId25"/>
    <p:sldId id="488" r:id="rId26"/>
    <p:sldId id="489" r:id="rId27"/>
    <p:sldId id="491" r:id="rId28"/>
    <p:sldId id="482" r:id="rId29"/>
    <p:sldId id="484" r:id="rId30"/>
    <p:sldId id="494" r:id="rId31"/>
  </p:sldIdLst>
  <p:sldSz cx="9144000" cy="6858000" type="screen4x3"/>
  <p:notesSz cx="6950075" cy="923607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161" autoAdjust="0"/>
  </p:normalViewPr>
  <p:slideViewPr>
    <p:cSldViewPr>
      <p:cViewPr varScale="1">
        <p:scale>
          <a:sx n="69" d="100"/>
          <a:sy n="69" d="100"/>
        </p:scale>
        <p:origin x="8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804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87E794-E6E6-4EB1-B145-111133C69EEC}" type="datetimeFigureOut">
              <a:rPr lang="fr-FR"/>
              <a:pPr>
                <a:defRPr/>
              </a:pPr>
              <a:t>03/10/2018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86A2425-6ADF-4D59-B1EE-FBA2FFEE25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44B162-DD93-49E9-B7E5-09294112FEA7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9CA3A03-E2E5-4FC4-929B-0F6BF92C28E0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CD0C6C-0668-4AE4-93AC-1088BCA273D1}" type="slidenum">
              <a:rPr lang="fr-BE" altLang="fr-FR" smtClean="0"/>
              <a:pPr>
                <a:spcBef>
                  <a:spcPct val="0"/>
                </a:spcBef>
              </a:pPr>
              <a:t>12</a:t>
            </a:fld>
            <a:endParaRPr lang="fr-BE" altLang="fr-FR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fr-BE" altLang="fr-FR" smtClean="0"/>
              <a:t>FRIEND &amp; COOK (2000). </a:t>
            </a:r>
            <a:endParaRPr lang="en-US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129379-A239-4827-9211-EA8510585F56}" type="slidenum">
              <a:rPr lang="fr-BE" altLang="fr-FR" smtClean="0"/>
              <a:pPr>
                <a:spcBef>
                  <a:spcPct val="0"/>
                </a:spcBef>
              </a:pPr>
              <a:t>13</a:t>
            </a:fld>
            <a:endParaRPr lang="fr-BE" altLang="fr-F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7850"/>
            <a:ext cx="5095875" cy="415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449122-816F-4636-9C50-E1BAF079FB15}" type="slidenum">
              <a:rPr lang="fr-BE" altLang="fr-FR" smtClean="0"/>
              <a:pPr>
                <a:spcBef>
                  <a:spcPct val="0"/>
                </a:spcBef>
              </a:pPr>
              <a:t>14</a:t>
            </a:fld>
            <a:endParaRPr lang="fr-BE" altLang="fr-FR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7850"/>
            <a:ext cx="5095875" cy="415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4694B1-380D-4463-9F1D-1B0BBDD3FFF3}" type="slidenum">
              <a:rPr lang="fr-BE" altLang="fr-FR" smtClean="0"/>
              <a:pPr>
                <a:spcBef>
                  <a:spcPct val="0"/>
                </a:spcBef>
              </a:pPr>
              <a:t>15</a:t>
            </a:fld>
            <a:endParaRPr lang="fr-BE" altLang="fr-FR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7850"/>
            <a:ext cx="5095875" cy="415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6EB770-200C-4398-8766-3ADBC83EEF54}" type="slidenum">
              <a:rPr lang="fr-BE" altLang="fr-FR" smtClean="0"/>
              <a:pPr>
                <a:spcBef>
                  <a:spcPct val="0"/>
                </a:spcBef>
              </a:pPr>
              <a:t>16</a:t>
            </a:fld>
            <a:endParaRPr lang="fr-BE" altLang="fr-FR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7850"/>
            <a:ext cx="5095875" cy="415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87AB00-708A-4279-8203-A0D2C9BA3E7D}" type="slidenum">
              <a:rPr lang="fr-BE" altLang="fr-FR" smtClean="0"/>
              <a:pPr>
                <a:spcBef>
                  <a:spcPct val="0"/>
                </a:spcBef>
              </a:pPr>
              <a:t>17</a:t>
            </a:fld>
            <a:endParaRPr lang="fr-BE" altLang="fr-FR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7850"/>
            <a:ext cx="5095875" cy="415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Morgan et Reinhart, 1991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756590-11E0-4B90-88B6-AC0E7E360008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343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87B5-4A09-42BE-8733-0A300313C3E3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BBEFD-6A47-4371-8F59-246662A60997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4237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87384-CD41-40D6-9470-9686DC2B3CEC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5706B-FCEC-43FC-8335-C834005B9DAD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664182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E8C5A-1C86-46F3-97F3-11801664873A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F0213-DB97-4C78-A759-07C5978DB4C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4228141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6"/>
          <p:cNvGrpSpPr>
            <a:grpSpLocks/>
          </p:cNvGrpSpPr>
          <p:nvPr userDrawn="1"/>
        </p:nvGrpSpPr>
        <p:grpSpPr bwMode="auto">
          <a:xfrm>
            <a:off x="-180975" y="-387350"/>
            <a:ext cx="8640763" cy="3384550"/>
            <a:chOff x="-1332656" y="-1107504"/>
            <a:chExt cx="8640960" cy="3384376"/>
          </a:xfrm>
        </p:grpSpPr>
        <p:cxnSp>
          <p:nvCxnSpPr>
            <p:cNvPr id="7" name="Connecteur droit 6"/>
            <p:cNvCxnSpPr/>
            <p:nvPr/>
          </p:nvCxnSpPr>
          <p:spPr>
            <a:xfrm flipV="1">
              <a:off x="-1332656" y="-1107504"/>
              <a:ext cx="7201064" cy="3384376"/>
            </a:xfrm>
            <a:prstGeom prst="line">
              <a:avLst/>
            </a:prstGeom>
            <a:ln w="50800">
              <a:solidFill>
                <a:srgbClr val="00A5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/>
            <p:nvPr/>
          </p:nvCxnSpPr>
          <p:spPr>
            <a:xfrm flipV="1">
              <a:off x="-1332656" y="-1107504"/>
              <a:ext cx="8640960" cy="2879577"/>
            </a:xfrm>
            <a:prstGeom prst="line">
              <a:avLst/>
            </a:prstGeom>
            <a:ln w="5080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 9"/>
          <p:cNvGrpSpPr>
            <a:grpSpLocks/>
          </p:cNvGrpSpPr>
          <p:nvPr userDrawn="1"/>
        </p:nvGrpSpPr>
        <p:grpSpPr bwMode="auto">
          <a:xfrm>
            <a:off x="179388" y="169863"/>
            <a:ext cx="5256212" cy="892175"/>
            <a:chOff x="179512" y="188640"/>
            <a:chExt cx="5256584" cy="892552"/>
          </a:xfrm>
        </p:grpSpPr>
        <p:sp>
          <p:nvSpPr>
            <p:cNvPr id="10" name="ZoneTexte 9"/>
            <p:cNvSpPr txBox="1">
              <a:spLocks noChangeArrowheads="1"/>
            </p:cNvSpPr>
            <p:nvPr/>
          </p:nvSpPr>
          <p:spPr bwMode="auto">
            <a:xfrm>
              <a:off x="179512" y="188640"/>
              <a:ext cx="5256584" cy="370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fr-FR" altLang="fr-FR" b="1" smtClean="0">
                  <a:solidFill>
                    <a:schemeClr val="bg1"/>
                  </a:solidFill>
                  <a:ea typeface="Ubuntu Titling Rg"/>
                  <a:cs typeface="Ubuntu Titling Rg"/>
                </a:rPr>
                <a:t>DIFFÉRENCIATION PÉDAGOGIQUE</a:t>
              </a:r>
            </a:p>
          </p:txBody>
        </p:sp>
        <p:sp>
          <p:nvSpPr>
            <p:cNvPr id="11" name="ZoneTexte 10"/>
            <p:cNvSpPr txBox="1">
              <a:spLocks noChangeArrowheads="1"/>
            </p:cNvSpPr>
            <p:nvPr/>
          </p:nvSpPr>
          <p:spPr bwMode="auto">
            <a:xfrm>
              <a:off x="179512" y="558683"/>
              <a:ext cx="3745177" cy="522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fr-FR" altLang="fr-FR" sz="1400" smtClean="0">
                  <a:solidFill>
                    <a:schemeClr val="bg1"/>
                  </a:solidFill>
                </a:rPr>
                <a:t>Lycée Diderot, Paris</a:t>
              </a:r>
            </a:p>
            <a:p>
              <a:pPr>
                <a:defRPr/>
              </a:pPr>
              <a:r>
                <a:rPr lang="fr-FR" altLang="fr-FR" sz="1400" smtClean="0">
                  <a:solidFill>
                    <a:schemeClr val="bg1"/>
                  </a:solidFill>
                </a:rPr>
                <a:t>7-8 mars 2017</a:t>
              </a:r>
            </a:p>
          </p:txBody>
        </p:sp>
      </p:grpSp>
      <p:sp>
        <p:nvSpPr>
          <p:cNvPr id="12" name="Sous-titre 2"/>
          <p:cNvSpPr txBox="1">
            <a:spLocks/>
          </p:cNvSpPr>
          <p:nvPr userDrawn="1"/>
        </p:nvSpPr>
        <p:spPr>
          <a:xfrm>
            <a:off x="1379538" y="4951413"/>
            <a:ext cx="6400800" cy="958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rgbClr val="CC0099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284836"/>
            <a:ext cx="6400800" cy="550912"/>
          </a:xfrm>
        </p:spPr>
        <p:txBody>
          <a:bodyPr/>
          <a:lstStyle>
            <a:lvl1pPr marL="0" indent="0" algn="ctr">
              <a:buNone/>
              <a:defRPr>
                <a:solidFill>
                  <a:srgbClr val="CC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1379538" y="4835748"/>
            <a:ext cx="6400800" cy="825500"/>
          </a:xfrm>
        </p:spPr>
        <p:txBody>
          <a:bodyPr/>
          <a:lstStyle>
            <a:lvl1pPr marL="0" indent="0" algn="ctr">
              <a:buNone/>
              <a:defRPr sz="1800">
                <a:solidFill>
                  <a:srgbClr val="00A5FF"/>
                </a:solidFill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3062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BDC40-F873-4564-8CFA-2E8CC4AD94BD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76D03-06A1-4602-B295-98D41F06E159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978637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6D18E-7462-449D-B074-87D9EB37A634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1E109-D2C6-49A0-A0B4-CC1BAA48A1B0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51133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A863F-E7B8-4AC8-8127-5E9EB20A4FA1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C9C86-2D7B-477A-9989-C15B01AA4E53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1412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D1C15-5C35-4C37-BB67-97C3389D20F5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3C5CB-7AF9-4C78-A580-787DA9F2CB96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41304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51455-28D5-4737-8B6F-72185A0722ED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9149C-82D5-46F6-96D3-87397C5B4D35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78174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7AA3E-4BF1-49A2-AAAD-765AF5AF8FF5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F566A-FC52-47A0-BFDA-DD61A76B2FC5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69921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3CA9C-0F66-4ED0-9D52-A68604561824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6F247-3EA2-44E2-9CFB-855F4D3A1D13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77607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FA3AE-0824-4491-BF3D-35C2D5F25501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5FAFA-20A3-4385-93CD-7E43653D16A1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57693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  <a:endParaRPr lang="fr-BE" altLang="fr-FR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fr-BE" alt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CCA0C5-C3A1-41D5-B43A-1BAFC2C0BACC}" type="datetimeFigureOut">
              <a:rPr lang="fr-FR"/>
              <a:pPr>
                <a:defRPr/>
              </a:pPr>
              <a:t>03/10/2018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087A8D9-F346-41D5-AE10-9A5EBEC4E91D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hilippe.tremblay@fse.ulaval.ca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3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ctrTitle"/>
          </p:nvPr>
        </p:nvSpPr>
        <p:spPr>
          <a:xfrm>
            <a:off x="685800" y="2463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CA" b="1" i="1" dirty="0"/>
              <a:t>De l’enseignant spécialisé vers la personne–ressource(s)</a:t>
            </a:r>
            <a:r>
              <a:rPr lang="fr-CA" b="1" dirty="0"/>
              <a:t>  </a:t>
            </a:r>
            <a:r>
              <a:rPr lang="fr-CA" dirty="0"/>
              <a:t/>
            </a:r>
            <a:br>
              <a:rPr lang="fr-CA" dirty="0"/>
            </a:br>
            <a:r>
              <a:rPr lang="fr-CA" b="1" dirty="0"/>
              <a:t>de nouveaux rôles à définir, de nouvelles fonctions à assumer</a:t>
            </a:r>
            <a:endParaRPr lang="fr-FR" altLang="fr-FR" b="1" dirty="0" smtClean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284663"/>
            <a:ext cx="6400800" cy="55086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r-FR" b="1" dirty="0" smtClean="0"/>
              <a:t>Philippe Tremblay</a:t>
            </a:r>
            <a:endParaRPr lang="fr-FR" b="1" dirty="0"/>
          </a:p>
        </p:txBody>
      </p:sp>
      <p:sp>
        <p:nvSpPr>
          <p:cNvPr id="512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379538" y="4835525"/>
            <a:ext cx="6400800" cy="825500"/>
          </a:xfrm>
        </p:spPr>
        <p:txBody>
          <a:bodyPr/>
          <a:lstStyle/>
          <a:p>
            <a:r>
              <a:rPr lang="fr-FR" altLang="fr-FR" dirty="0" smtClean="0">
                <a:hlinkClick r:id="rId2"/>
              </a:rPr>
              <a:t>Philippe.tremblay@fse.ulaval.ca</a:t>
            </a:r>
            <a:endParaRPr lang="fr-FR" altLang="fr-FR" dirty="0" smtClean="0"/>
          </a:p>
          <a:p>
            <a:r>
              <a:rPr lang="fr-FR" altLang="fr-FR" dirty="0" smtClean="0"/>
              <a:t>Université Laval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mtClean="0">
                <a:solidFill>
                  <a:srgbClr val="002060"/>
                </a:solidFill>
              </a:rPr>
              <a:t>Limites de la co-intervention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altLang="fr-FR" dirty="0" smtClean="0"/>
              <a:t>Efficience (rapport coût/efficacité)</a:t>
            </a:r>
          </a:p>
          <a:p>
            <a:r>
              <a:rPr lang="fr-CA" altLang="fr-FR" dirty="0" smtClean="0"/>
              <a:t>Impacts sur les élèves (stigmatisation, perte de temps et de contenu, déconnexion, transfert ?, etc.)</a:t>
            </a:r>
          </a:p>
          <a:p>
            <a:r>
              <a:rPr lang="fr-CA" altLang="fr-FR" dirty="0" smtClean="0"/>
              <a:t>Impacts sur l’enseignement (déresponsabilisation, types de tâches proposées, groupement homogène, absence de transparence, etc.)</a:t>
            </a:r>
          </a:p>
          <a:p>
            <a:r>
              <a:rPr lang="fr-CA" altLang="fr-FR" dirty="0" smtClean="0"/>
              <a:t>Résistance du modèle médical --» intégration plutôt qu’inclusion</a:t>
            </a:r>
          </a:p>
          <a:p>
            <a:endParaRPr lang="fr-CA" alt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mtClean="0">
                <a:solidFill>
                  <a:srgbClr val="002060"/>
                </a:solidFill>
              </a:rPr>
              <a:t>Coenseignement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fr-CA" dirty="0" smtClean="0"/>
              <a:t>Soutien direct</a:t>
            </a:r>
            <a:r>
              <a:rPr lang="fr-CA" b="1" dirty="0" smtClean="0"/>
              <a:t> à l’enseignant et à l’élève</a:t>
            </a:r>
          </a:p>
          <a:p>
            <a:pPr algn="just">
              <a:defRPr/>
            </a:pPr>
            <a:r>
              <a:rPr lang="fr-CA" b="1" dirty="0" smtClean="0"/>
              <a:t>Enseignant qui est ressource, qui a des ressources, qui construit des ressources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fr-CA" dirty="0" smtClean="0"/>
              <a:t>« </a:t>
            </a:r>
            <a:r>
              <a:rPr lang="fr-CA" i="1" dirty="0" smtClean="0"/>
              <a:t>Un </a:t>
            </a:r>
            <a:r>
              <a:rPr lang="fr-CA" i="1" dirty="0"/>
              <a:t>travail pédagogique en commun, dans un même groupe, temps et espace, de deux enseignants qui partagent les responsabilités éducatives pour atteindre des objectifs </a:t>
            </a:r>
            <a:r>
              <a:rPr lang="fr-CA" i="1" dirty="0" smtClean="0"/>
              <a:t>communs</a:t>
            </a:r>
            <a:r>
              <a:rPr lang="fr-CA" dirty="0" smtClean="0"/>
              <a:t> ».</a:t>
            </a:r>
          </a:p>
          <a:p>
            <a:pPr algn="just">
              <a:defRPr/>
            </a:pPr>
            <a:r>
              <a:rPr lang="fr-CA" dirty="0" smtClean="0"/>
              <a:t>Orientation orthopédagogique/orientation </a:t>
            </a:r>
            <a:r>
              <a:rPr lang="fr-CA" dirty="0" err="1" smtClean="0"/>
              <a:t>didactico</a:t>
            </a:r>
            <a:r>
              <a:rPr lang="fr-CA" dirty="0" smtClean="0"/>
              <a:t>-pédagogique</a:t>
            </a:r>
            <a:endParaRPr lang="fr-CA" dirty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BE" altLang="fr-FR" dirty="0" smtClean="0">
                <a:solidFill>
                  <a:srgbClr val="002060"/>
                </a:solidFill>
              </a:rPr>
              <a:t>Approches de coenseignement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fr-BE" altLang="fr-FR" smtClean="0"/>
              <a:t>Un enseigne, l’autre observe et/ou aide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fr-BE" altLang="fr-FR" smtClean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fr-BE" altLang="fr-FR" smtClean="0"/>
              <a:t>Enseignement parallèle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fr-BE" altLang="fr-FR" smtClean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fr-BE" altLang="fr-FR" smtClean="0"/>
              <a:t>Enseignement par ateliers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fr-BE" altLang="fr-FR" smtClean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fr-BE" altLang="fr-FR" smtClean="0"/>
              <a:t>Enseignement alternatif </a:t>
            </a:r>
            <a:br>
              <a:rPr lang="fr-BE" altLang="fr-FR" smtClean="0"/>
            </a:br>
            <a:endParaRPr lang="fr-BE" altLang="fr-FR" smtClean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fr-BE" altLang="fr-FR" smtClean="0"/>
              <a:t>Enseignement partagé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cn003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92150"/>
            <a:ext cx="6553200" cy="556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BE" sz="4000" dirty="0" smtClean="0">
                <a:solidFill>
                  <a:srgbClr val="002060"/>
                </a:solidFill>
              </a:rPr>
              <a:t>Un enseigne, l’autre observe et/ou aide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cn003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81075"/>
            <a:ext cx="7848600" cy="56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BE" altLang="fr-FR" smtClean="0">
                <a:solidFill>
                  <a:srgbClr val="002060"/>
                </a:solidFill>
              </a:rPr>
              <a:t>Enseignement parallèle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cn0030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92150"/>
            <a:ext cx="7543800" cy="579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BE" altLang="fr-FR" smtClean="0">
                <a:solidFill>
                  <a:srgbClr val="002060"/>
                </a:solidFill>
              </a:rPr>
              <a:t>Enseignement par ateliers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cn003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6613"/>
            <a:ext cx="7391400" cy="545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BE" altLang="fr-FR" smtClean="0">
                <a:solidFill>
                  <a:srgbClr val="002060"/>
                </a:solidFill>
              </a:rPr>
              <a:t>Enseignement alternatif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scn0033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7961313" cy="571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BE" altLang="fr-FR" smtClean="0">
                <a:solidFill>
                  <a:srgbClr val="002060"/>
                </a:solidFill>
              </a:rPr>
              <a:t>Enseignement partagé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fr-BE" altLang="fr-FR" sz="3200" smtClean="0">
                <a:solidFill>
                  <a:srgbClr val="002060"/>
                </a:solidFill>
              </a:rPr>
              <a:t>2 moteurs dans la classe :  personne ne reste sur le quai…</a:t>
            </a:r>
          </a:p>
        </p:txBody>
      </p:sp>
      <p:pic>
        <p:nvPicPr>
          <p:cNvPr id="3277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3375" y="2571750"/>
            <a:ext cx="4319588" cy="2363788"/>
          </a:xfrm>
          <a:noFill/>
        </p:spPr>
      </p:pic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3571875"/>
            <a:ext cx="1465263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565400"/>
            <a:ext cx="2286000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>
                <a:solidFill>
                  <a:srgbClr val="002060"/>
                </a:solidFill>
              </a:rPr>
              <a:t>Littérature</a:t>
            </a:r>
          </a:p>
        </p:txBody>
      </p:sp>
      <p:sp>
        <p:nvSpPr>
          <p:cNvPr id="3072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fr-CA" altLang="fr-FR" dirty="0" smtClean="0"/>
              <a:t>Méta-analyse - </a:t>
            </a:r>
            <a:r>
              <a:rPr lang="fr-CA" altLang="fr-FR" dirty="0" err="1" smtClean="0"/>
              <a:t>Murawski</a:t>
            </a:r>
            <a:r>
              <a:rPr lang="fr-CA" altLang="fr-FR" dirty="0" smtClean="0"/>
              <a:t> &amp; </a:t>
            </a:r>
            <a:r>
              <a:rPr lang="fr-CA" altLang="fr-FR" dirty="0" err="1" smtClean="0"/>
              <a:t>Swanson</a:t>
            </a:r>
            <a:r>
              <a:rPr lang="fr-CA" altLang="fr-FR" dirty="0" smtClean="0"/>
              <a:t> (2001)  (0,40)</a:t>
            </a:r>
          </a:p>
          <a:p>
            <a:pPr algn="just" eaLnBrk="1" hangingPunct="1">
              <a:defRPr/>
            </a:pPr>
            <a:endParaRPr lang="fr-CA" altLang="fr-FR" dirty="0" smtClean="0"/>
          </a:p>
          <a:p>
            <a:pPr algn="just" eaLnBrk="1" hangingPunct="1">
              <a:defRPr/>
            </a:pPr>
            <a:r>
              <a:rPr lang="fr-CA" altLang="fr-FR" dirty="0" smtClean="0"/>
              <a:t>Les travaux depuis 20)0 tentent à démontrer une plus grande efficacité du coenseignement par rapport aux autres modèles de service</a:t>
            </a:r>
          </a:p>
          <a:p>
            <a:pPr algn="just" eaLnBrk="1" hangingPunct="1">
              <a:defRPr/>
            </a:pPr>
            <a:endParaRPr lang="fr-CA" altLang="fr-FR" dirty="0" smtClean="0"/>
          </a:p>
          <a:p>
            <a:pPr algn="just" eaLnBrk="1" hangingPunct="1">
              <a:defRPr/>
            </a:pPr>
            <a:r>
              <a:rPr lang="fr-CA" altLang="fr-FR" dirty="0" smtClean="0"/>
              <a:t>Coenseignement intensif ou dispersé ?</a:t>
            </a:r>
          </a:p>
          <a:p>
            <a:pPr algn="just" eaLnBrk="1" hangingPunct="1">
              <a:defRPr/>
            </a:pPr>
            <a:endParaRPr lang="fr-CA" altLang="fr-FR" dirty="0" smtClean="0"/>
          </a:p>
          <a:p>
            <a:pPr eaLnBrk="1" hangingPunct="1">
              <a:defRPr/>
            </a:pPr>
            <a:endParaRPr lang="fr-FR" alt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Ressource(s)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CA" dirty="0" smtClean="0"/>
              <a:t>Ressources </a:t>
            </a:r>
            <a:r>
              <a:rPr lang="fr-CA" dirty="0"/>
              <a:t>institutionnelles, </a:t>
            </a:r>
            <a:r>
              <a:rPr lang="fr-CA" b="1" dirty="0" smtClean="0"/>
              <a:t>humaines</a:t>
            </a:r>
            <a:r>
              <a:rPr lang="fr-CA" b="1" dirty="0"/>
              <a:t>, </a:t>
            </a:r>
            <a:r>
              <a:rPr lang="fr-CA" dirty="0"/>
              <a:t>des </a:t>
            </a:r>
            <a:r>
              <a:rPr lang="fr-CA" dirty="0" smtClean="0"/>
              <a:t>financières</a:t>
            </a:r>
            <a:r>
              <a:rPr lang="fr-CA" dirty="0"/>
              <a:t>, </a:t>
            </a:r>
            <a:r>
              <a:rPr lang="fr-CA" dirty="0" smtClean="0"/>
              <a:t>matérielles</a:t>
            </a:r>
            <a:r>
              <a:rPr lang="fr-CA" dirty="0"/>
              <a:t>, </a:t>
            </a:r>
            <a:r>
              <a:rPr lang="fr-CA" dirty="0" smtClean="0"/>
              <a:t>temporelles</a:t>
            </a:r>
            <a:r>
              <a:rPr lang="fr-CA" dirty="0"/>
              <a:t>, </a:t>
            </a:r>
            <a:r>
              <a:rPr lang="fr-CA" dirty="0" smtClean="0"/>
              <a:t>spatiales </a:t>
            </a:r>
            <a:r>
              <a:rPr lang="fr-CA" dirty="0"/>
              <a:t>et des ressources scientifiques </a:t>
            </a:r>
            <a:r>
              <a:rPr lang="fr-CA" dirty="0" smtClean="0"/>
              <a:t>(</a:t>
            </a:r>
            <a:r>
              <a:rPr lang="fr-CA" dirty="0" err="1" smtClean="0"/>
              <a:t>Roegiers</a:t>
            </a:r>
            <a:r>
              <a:rPr lang="fr-CA" dirty="0" smtClean="0"/>
              <a:t>, 2003</a:t>
            </a:r>
            <a:r>
              <a:rPr lang="fr-CA" dirty="0"/>
              <a:t>). </a:t>
            </a:r>
            <a:endParaRPr lang="fr-CA" dirty="0" smtClean="0"/>
          </a:p>
          <a:p>
            <a:pPr algn="just"/>
            <a:r>
              <a:rPr lang="fr-CA" dirty="0" smtClean="0"/>
              <a:t>Ressources </a:t>
            </a:r>
            <a:r>
              <a:rPr lang="fr-CA" dirty="0"/>
              <a:t>peuvent être directes (mobilisation directe) ou indirectes </a:t>
            </a:r>
            <a:r>
              <a:rPr lang="fr-CA" dirty="0" smtClean="0"/>
              <a:t>(</a:t>
            </a:r>
            <a:r>
              <a:rPr lang="fr-CA" dirty="0"/>
              <a:t>mobilisations conditionnelles) (de </a:t>
            </a:r>
            <a:r>
              <a:rPr lang="fr-CA" dirty="0" err="1"/>
              <a:t>Ketele</a:t>
            </a:r>
            <a:r>
              <a:rPr lang="fr-CA" dirty="0"/>
              <a:t> &amp; </a:t>
            </a:r>
            <a:r>
              <a:rPr lang="fr-CA" dirty="0" smtClean="0"/>
              <a:t>Gérard</a:t>
            </a:r>
            <a:r>
              <a:rPr lang="fr-CA" dirty="0"/>
              <a:t>, 2007)</a:t>
            </a:r>
          </a:p>
        </p:txBody>
      </p:sp>
    </p:spTree>
    <p:extLst>
      <p:ext uri="{BB962C8B-B14F-4D97-AF65-F5344CB8AC3E}">
        <p14:creationId xmlns:p14="http://schemas.microsoft.com/office/powerpoint/2010/main" val="160853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CA" altLang="fr-FR" dirty="0" err="1" smtClean="0">
                <a:solidFill>
                  <a:srgbClr val="002060"/>
                </a:solidFill>
              </a:rPr>
              <a:t>Scruggs</a:t>
            </a:r>
            <a:r>
              <a:rPr lang="fr-CA" altLang="fr-FR" dirty="0" smtClean="0">
                <a:solidFill>
                  <a:srgbClr val="002060"/>
                </a:solidFill>
              </a:rPr>
              <a:t>, </a:t>
            </a:r>
            <a:r>
              <a:rPr lang="fr-CA" altLang="fr-FR" dirty="0" err="1" smtClean="0">
                <a:solidFill>
                  <a:srgbClr val="002060"/>
                </a:solidFill>
              </a:rPr>
              <a:t>Mastropieri</a:t>
            </a:r>
            <a:r>
              <a:rPr lang="fr-CA" altLang="fr-FR" dirty="0" smtClean="0">
                <a:solidFill>
                  <a:srgbClr val="002060"/>
                </a:solidFill>
              </a:rPr>
              <a:t>  &amp; </a:t>
            </a:r>
            <a:r>
              <a:rPr lang="fr-CA" altLang="fr-FR" dirty="0" err="1" smtClean="0">
                <a:solidFill>
                  <a:srgbClr val="002060"/>
                </a:solidFill>
              </a:rPr>
              <a:t>McDuffie</a:t>
            </a:r>
            <a:r>
              <a:rPr lang="fr-CA" altLang="fr-FR" dirty="0" smtClean="0">
                <a:solidFill>
                  <a:srgbClr val="002060"/>
                </a:solidFill>
              </a:rPr>
              <a:t> (2007)</a:t>
            </a:r>
          </a:p>
        </p:txBody>
      </p:sp>
      <p:sp>
        <p:nvSpPr>
          <p:cNvPr id="59395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fr-CA" altLang="fr-FR" b="1" u="sng" dirty="0" smtClean="0"/>
              <a:t>Besoins exprimés par les coenseignants</a:t>
            </a:r>
          </a:p>
          <a:p>
            <a:r>
              <a:rPr lang="fr-CA" altLang="fr-FR" dirty="0" smtClean="0"/>
              <a:t>Soutien administratif</a:t>
            </a:r>
          </a:p>
          <a:p>
            <a:r>
              <a:rPr lang="fr-CA" altLang="fr-FR" dirty="0" smtClean="0"/>
              <a:t>Volontarisme</a:t>
            </a:r>
          </a:p>
          <a:p>
            <a:r>
              <a:rPr lang="fr-CA" altLang="fr-FR" dirty="0" smtClean="0"/>
              <a:t>Temps de préparation</a:t>
            </a:r>
          </a:p>
          <a:p>
            <a:r>
              <a:rPr lang="fr-CA" altLang="fr-FR" dirty="0" smtClean="0"/>
              <a:t>Formation initiale, continue, accompagnement</a:t>
            </a:r>
          </a:p>
          <a:p>
            <a:r>
              <a:rPr lang="fr-CA" altLang="fr-FR" dirty="0" smtClean="0"/>
              <a:t>Compatibilité personnelle et professionnelle</a:t>
            </a:r>
          </a:p>
          <a:p>
            <a:r>
              <a:rPr lang="fr-CA" altLang="fr-FR" dirty="0" smtClean="0"/>
              <a:t>« Mariage » pédagogique et +</a:t>
            </a:r>
          </a:p>
          <a:p>
            <a:endParaRPr lang="fr-CA" alt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2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  <a:t>Le coenseignement : </a:t>
            </a:r>
            <a:br>
              <a:rPr lang="fr-FR" altLang="fr-FR" dirty="0" smtClean="0">
                <a:solidFill>
                  <a:srgbClr val="002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</a:br>
            <a:r>
              <a:rPr lang="fr-FR" altLang="fr-FR" dirty="0" smtClean="0">
                <a:solidFill>
                  <a:srgbClr val="002060"/>
                </a:solidFill>
                <a:latin typeface="Gill Sans SemiBold"/>
                <a:ea typeface="Gill Sans SemiBold"/>
                <a:cs typeface="Gill Sans SemiBold"/>
                <a:sym typeface="Gill Sans SemiBold"/>
              </a:rPr>
              <a:t>un changement de paradigme ?</a:t>
            </a:r>
            <a:endParaRPr lang="fr-FR" altLang="fr-FR" b="1" dirty="0" smtClean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213"/>
            <a:ext cx="8507413" cy="4465637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BE" sz="2800" dirty="0" err="1" smtClean="0"/>
              <a:t>Vosniadou</a:t>
            </a:r>
            <a:r>
              <a:rPr lang="fr-BE" sz="2800" dirty="0"/>
              <a:t>, </a:t>
            </a:r>
            <a:r>
              <a:rPr lang="fr-BE" sz="2800" dirty="0" smtClean="0"/>
              <a:t>2013</a:t>
            </a:r>
            <a:r>
              <a:rPr lang="nl-BE" sz="2800" dirty="0"/>
              <a:t> </a:t>
            </a:r>
            <a:r>
              <a:rPr lang="nl-BE" sz="2800" dirty="0" smtClean="0"/>
              <a:t>: 4 conditions pour un changement </a:t>
            </a:r>
            <a:r>
              <a:rPr lang="fr-CA" sz="2800" dirty="0" smtClean="0"/>
              <a:t>de paradigme :</a:t>
            </a:r>
            <a:endParaRPr lang="fr-FR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BE" sz="2800" dirty="0" smtClean="0"/>
              <a:t>une </a:t>
            </a:r>
            <a:r>
              <a:rPr lang="fr-BE" sz="2800" dirty="0"/>
              <a:t>insatisfaction par rapport à la conception existante </a:t>
            </a:r>
            <a:r>
              <a:rPr lang="fr-BE" sz="2800" dirty="0" smtClean="0"/>
              <a:t>;</a:t>
            </a:r>
            <a:endParaRPr lang="fr-BE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BE" sz="2800" dirty="0" smtClean="0"/>
              <a:t>une </a:t>
            </a:r>
            <a:r>
              <a:rPr lang="fr-BE" sz="2800" dirty="0"/>
              <a:t>conception alternative clairement définie ;</a:t>
            </a:r>
            <a:endParaRPr lang="fr-FR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BE" sz="2800" dirty="0" smtClean="0"/>
              <a:t>le </a:t>
            </a:r>
            <a:r>
              <a:rPr lang="fr-BE" sz="2800" dirty="0"/>
              <a:t>caractère praticable de cette conception alternative ;</a:t>
            </a:r>
            <a:endParaRPr lang="fr-FR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BE" sz="2800" dirty="0" smtClean="0"/>
              <a:t>le </a:t>
            </a:r>
            <a:r>
              <a:rPr lang="fr-BE" sz="2800" dirty="0"/>
              <a:t>caractère fécond de cette conception </a:t>
            </a:r>
            <a:r>
              <a:rPr lang="fr-BE" sz="2800" dirty="0" smtClean="0"/>
              <a:t>alternative</a:t>
            </a:r>
            <a:endParaRPr lang="fr-FR" sz="2800" dirty="0"/>
          </a:p>
          <a:p>
            <a:pPr>
              <a:defRPr/>
            </a:pPr>
            <a:endParaRPr lang="fr-FR" dirty="0">
              <a:latin typeface="gill s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Les fonctions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CA" dirty="0" smtClean="0"/>
              <a:t>L’évaluation </a:t>
            </a:r>
            <a:r>
              <a:rPr lang="fr-CA" dirty="0"/>
              <a:t>et l’intervention </a:t>
            </a:r>
            <a:r>
              <a:rPr lang="fr-CA" dirty="0" smtClean="0"/>
              <a:t>spécialisée</a:t>
            </a:r>
          </a:p>
          <a:p>
            <a:pPr marL="514350" indent="-514350">
              <a:buFont typeface="+mj-lt"/>
              <a:buAutoNum type="arabicPeriod"/>
            </a:pPr>
            <a:endParaRPr lang="fr-CA" dirty="0" smtClean="0"/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</a:t>
            </a:r>
            <a:r>
              <a:rPr lang="fr-CA" dirty="0" smtClean="0"/>
              <a:t>a </a:t>
            </a:r>
            <a:r>
              <a:rPr lang="fr-CA" dirty="0"/>
              <a:t>collaboration et le soutien à </a:t>
            </a:r>
            <a:r>
              <a:rPr lang="fr-CA" dirty="0" smtClean="0"/>
              <a:t>l’enseignement-apprentissage</a:t>
            </a:r>
          </a:p>
          <a:p>
            <a:pPr marL="514350" indent="-514350">
              <a:buFont typeface="+mj-lt"/>
              <a:buAutoNum type="arabicPeriod"/>
            </a:pPr>
            <a:endParaRPr lang="fr-CA" dirty="0" smtClean="0"/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</a:t>
            </a:r>
            <a:r>
              <a:rPr lang="fr-CA" dirty="0" smtClean="0"/>
              <a:t>’éthique</a:t>
            </a:r>
            <a:r>
              <a:rPr lang="fr-CA" dirty="0"/>
              <a:t>, la culture et le développement professionnels</a:t>
            </a:r>
          </a:p>
        </p:txBody>
      </p:sp>
    </p:spTree>
    <p:extLst>
      <p:ext uri="{BB962C8B-B14F-4D97-AF65-F5344CB8AC3E}">
        <p14:creationId xmlns:p14="http://schemas.microsoft.com/office/powerpoint/2010/main" val="412976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L'évaluation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Approche non-catégorielle</a:t>
            </a:r>
          </a:p>
          <a:p>
            <a:r>
              <a:rPr lang="fr-CA" dirty="0" smtClean="0"/>
              <a:t>Diagnostic vs dépistage vs identification</a:t>
            </a:r>
          </a:p>
          <a:p>
            <a:r>
              <a:rPr lang="fr-CA" dirty="0"/>
              <a:t>Passage du modèle médical à une modèle pédagogique d’identification des besoins</a:t>
            </a:r>
          </a:p>
          <a:p>
            <a:r>
              <a:rPr lang="fr-CA" dirty="0" smtClean="0"/>
              <a:t>Lien fort entre évaluation/ intervention/intervention évaluation</a:t>
            </a:r>
          </a:p>
          <a:p>
            <a:r>
              <a:rPr lang="fr-CA" dirty="0" smtClean="0"/>
              <a:t>Élèves en difficulté --» difficulté des élèves --» difficultés des enseignants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8508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rgbClr val="002060"/>
                </a:solidFill>
              </a:rPr>
              <a:t>É</a:t>
            </a:r>
            <a:r>
              <a:rPr lang="fr-CA" dirty="0" smtClean="0">
                <a:solidFill>
                  <a:srgbClr val="002060"/>
                </a:solidFill>
              </a:rPr>
              <a:t>valuation (suite)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CA" dirty="0" smtClean="0"/>
              <a:t>Observation </a:t>
            </a:r>
            <a:r>
              <a:rPr lang="fr-CA" i="1" dirty="0" smtClean="0"/>
              <a:t>in situ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 smtClean="0"/>
              <a:t>Analyse des productions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 smtClean="0"/>
              <a:t>Entretiens (intérêt, besoins, métacognitif, etc.)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 smtClean="0"/>
              <a:t>Épreuves*</a:t>
            </a:r>
          </a:p>
          <a:p>
            <a:r>
              <a:rPr lang="fr-CA" dirty="0"/>
              <a:t>Outils d’évaluation informatifs, </a:t>
            </a:r>
            <a:r>
              <a:rPr lang="fr-CA" dirty="0" err="1" smtClean="0"/>
              <a:t>critériés</a:t>
            </a:r>
            <a:endParaRPr lang="fr-CA" dirty="0" smtClean="0"/>
          </a:p>
          <a:p>
            <a:r>
              <a:rPr lang="fr-CA" dirty="0"/>
              <a:t>Jugement </a:t>
            </a:r>
            <a:r>
              <a:rPr lang="fr-CA" dirty="0" smtClean="0"/>
              <a:t>professionnel/collégialité</a:t>
            </a:r>
          </a:p>
          <a:p>
            <a:r>
              <a:rPr lang="fr-CA" dirty="0" smtClean="0"/>
              <a:t>Référent/référé</a:t>
            </a:r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05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fr-FR" smtClean="0">
                <a:solidFill>
                  <a:srgbClr val="002060"/>
                </a:solidFill>
              </a:rPr>
              <a:t>Jugement professionnel</a:t>
            </a:r>
          </a:p>
        </p:txBody>
      </p:sp>
      <p:sp>
        <p:nvSpPr>
          <p:cNvPr id="21507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algn="just"/>
            <a:r>
              <a:rPr lang="fr-CA" altLang="fr-FR" dirty="0" smtClean="0"/>
              <a:t>Évaluation rigoureuse, transparente et suffisante</a:t>
            </a:r>
          </a:p>
          <a:p>
            <a:pPr algn="just"/>
            <a:r>
              <a:rPr lang="fr-CA" altLang="fr-FR" dirty="0" smtClean="0"/>
              <a:t>Outils d’évaluation variés</a:t>
            </a:r>
          </a:p>
          <a:p>
            <a:pPr algn="just"/>
            <a:r>
              <a:rPr lang="fr-CA" altLang="fr-FR" dirty="0" smtClean="0"/>
              <a:t>Moyens communs (ex. : grilles d’analyse, échelles développementales, etc. )</a:t>
            </a:r>
          </a:p>
          <a:p>
            <a:pPr algn="just"/>
            <a:r>
              <a:rPr lang="fr-CA" altLang="fr-FR" dirty="0" smtClean="0"/>
              <a:t>Remise en question possible --» justification et modification</a:t>
            </a:r>
          </a:p>
          <a:p>
            <a:pPr algn="just"/>
            <a:r>
              <a:rPr lang="fr-CA" altLang="fr-FR" dirty="0" smtClean="0"/>
              <a:t>Réduction de la subjectivité</a:t>
            </a:r>
          </a:p>
          <a:p>
            <a:endParaRPr lang="fr-CA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85811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altLang="fr-FR" smtClean="0">
                <a:solidFill>
                  <a:srgbClr val="002060"/>
                </a:solidFill>
              </a:rPr>
              <a:t>Indicateurs</a:t>
            </a:r>
          </a:p>
        </p:txBody>
      </p:sp>
      <p:sp>
        <p:nvSpPr>
          <p:cNvPr id="31747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Déviance par rapport à l’âge/niveau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Fréquence des difficultés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Nombre de difficultés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Souffrance (morale et affective)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Persistance des difficultés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Estime de soi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fr-FR" altLang="fr-FR" dirty="0" smtClean="0"/>
              <a:t>Sévérité des difficultés</a:t>
            </a:r>
          </a:p>
        </p:txBody>
      </p:sp>
    </p:spTree>
    <p:extLst>
      <p:ext uri="{BB962C8B-B14F-4D97-AF65-F5344CB8AC3E}">
        <p14:creationId xmlns:p14="http://schemas.microsoft.com/office/powerpoint/2010/main" val="396916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 smtClean="0">
                <a:solidFill>
                  <a:srgbClr val="002060"/>
                </a:solidFill>
              </a:rPr>
              <a:t>Intervention</a:t>
            </a: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endParaRPr lang="fr-CA" altLang="fr-FR" smtClean="0"/>
          </a:p>
          <a:p>
            <a:pPr marL="0" indent="0" algn="ctr">
              <a:buFont typeface="Arial" charset="0"/>
              <a:buNone/>
            </a:pPr>
            <a:endParaRPr lang="fr-CA" altLang="fr-FR" smtClean="0"/>
          </a:p>
          <a:p>
            <a:pPr marL="0" indent="0" algn="ctr">
              <a:buFont typeface="Arial" charset="0"/>
              <a:buNone/>
            </a:pPr>
            <a:r>
              <a:rPr lang="fr-CA" altLang="fr-FR" smtClean="0"/>
              <a:t>Existe-t-il des pratiques efficaces pour les élèves à besoins spécifiques qui ne sont pas efficaces chez les élèves ordinaires ?</a:t>
            </a:r>
          </a:p>
        </p:txBody>
      </p:sp>
    </p:spTree>
    <p:extLst>
      <p:ext uri="{BB962C8B-B14F-4D97-AF65-F5344CB8AC3E}">
        <p14:creationId xmlns:p14="http://schemas.microsoft.com/office/powerpoint/2010/main" val="135393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rgbClr val="002060"/>
                </a:solidFill>
              </a:rPr>
              <a:t>I</a:t>
            </a:r>
            <a:r>
              <a:rPr lang="fr-CA" dirty="0" smtClean="0">
                <a:solidFill>
                  <a:srgbClr val="002060"/>
                </a:solidFill>
              </a:rPr>
              <a:t>ntervention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Universalité des pratiques </a:t>
            </a:r>
          </a:p>
          <a:p>
            <a:r>
              <a:rPr lang="fr-CA" dirty="0" smtClean="0"/>
              <a:t>Rapports à l’individu et au collectif</a:t>
            </a:r>
          </a:p>
          <a:p>
            <a:r>
              <a:rPr lang="fr-CA" dirty="0" smtClean="0"/>
              <a:t>Importance de solides bases </a:t>
            </a:r>
            <a:r>
              <a:rPr lang="fr-CA" dirty="0" err="1" smtClean="0"/>
              <a:t>pédagogico</a:t>
            </a:r>
            <a:r>
              <a:rPr lang="fr-CA" dirty="0" smtClean="0"/>
              <a:t>-scientifiques/innovations documentées</a:t>
            </a:r>
          </a:p>
          <a:p>
            <a:r>
              <a:rPr lang="fr-CA" dirty="0" smtClean="0"/>
              <a:t>Mise à jour constante/apprendre à apprendre/apprendre à surprendre</a:t>
            </a:r>
          </a:p>
          <a:p>
            <a:pPr marL="0" indent="0" algn="ctr">
              <a:buNone/>
            </a:pPr>
            <a:r>
              <a:rPr lang="fr-CA" i="1" dirty="0" smtClean="0"/>
              <a:t>Absence de recette générale mais présence d’ingrédients communs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0186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Éthique</a:t>
            </a:r>
            <a:r>
              <a:rPr lang="fr-CA" dirty="0">
                <a:solidFill>
                  <a:srgbClr val="002060"/>
                </a:solidFill>
              </a:rPr>
              <a:t>, la culture et le développement </a:t>
            </a:r>
            <a:r>
              <a:rPr lang="fr-CA" dirty="0" smtClean="0">
                <a:solidFill>
                  <a:srgbClr val="002060"/>
                </a:solidFill>
              </a:rPr>
              <a:t>professionnels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Enseignants qui construit des ressources</a:t>
            </a:r>
          </a:p>
          <a:p>
            <a:r>
              <a:rPr lang="fr-CA" dirty="0" smtClean="0"/>
              <a:t>Passage et rapport à l’écrit</a:t>
            </a:r>
          </a:p>
          <a:p>
            <a:r>
              <a:rPr lang="fr-CA" dirty="0" smtClean="0"/>
              <a:t>Secret professionnel et secret partagé</a:t>
            </a:r>
          </a:p>
          <a:p>
            <a:r>
              <a:rPr lang="fr-CA" dirty="0" smtClean="0"/>
              <a:t>Nouvelle identité professionnelle</a:t>
            </a:r>
          </a:p>
          <a:p>
            <a:r>
              <a:rPr lang="fr-CA" dirty="0" smtClean="0"/>
              <a:t>Ressources matérielles/immatérielles</a:t>
            </a:r>
          </a:p>
          <a:p>
            <a:r>
              <a:rPr lang="fr-CA" dirty="0" smtClean="0"/>
              <a:t>Formation, accompagnement, modélisation</a:t>
            </a:r>
          </a:p>
          <a:p>
            <a:r>
              <a:rPr lang="fr-CA" dirty="0" smtClean="0"/>
              <a:t> </a:t>
            </a:r>
            <a:r>
              <a:rPr lang="fr-CA" smtClean="0"/>
              <a:t>Développement interprofessionnels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5280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Personne-ressource(s)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Enseignant qui est une ressource</a:t>
            </a:r>
          </a:p>
          <a:p>
            <a:endParaRPr lang="fr-CA" dirty="0" smtClean="0"/>
          </a:p>
          <a:p>
            <a:r>
              <a:rPr lang="fr-CA" dirty="0" smtClean="0"/>
              <a:t>Enseignant qui a des ressources</a:t>
            </a:r>
          </a:p>
          <a:p>
            <a:endParaRPr lang="fr-CA" dirty="0"/>
          </a:p>
          <a:p>
            <a:r>
              <a:rPr lang="fr-CA" dirty="0" smtClean="0"/>
              <a:t>Enseignant  qui (se) construit des ressources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7656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Conclusion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Redéfinition </a:t>
            </a:r>
            <a:r>
              <a:rPr lang="fr-CA" dirty="0"/>
              <a:t>de la </a:t>
            </a:r>
            <a:r>
              <a:rPr lang="fr-CA" dirty="0" smtClean="0"/>
              <a:t>spécialisation --» sur quelles bases</a:t>
            </a:r>
          </a:p>
          <a:p>
            <a:r>
              <a:rPr lang="fr-CA" dirty="0" smtClean="0"/>
              <a:t>Nouvelle culture professionnelle</a:t>
            </a:r>
          </a:p>
          <a:p>
            <a:r>
              <a:rPr lang="fr-CA" dirty="0" smtClean="0"/>
              <a:t>Intervenant = collaborateur</a:t>
            </a:r>
          </a:p>
          <a:p>
            <a:r>
              <a:rPr lang="fr-CA" dirty="0" smtClean="0"/>
              <a:t>Prise d’autonomie du pédagogique --» nouveau rapport de force</a:t>
            </a:r>
          </a:p>
          <a:p>
            <a:r>
              <a:rPr lang="fr-CA" dirty="0" smtClean="0"/>
              <a:t>Effets de l’inclusion scolaire sur l’ensemble des dimensions (population, ressources, objectifs, etc.) --» systémique</a:t>
            </a:r>
          </a:p>
          <a:p>
            <a:endParaRPr lang="fr-CA" dirty="0" smtClean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5898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rgbClr val="002060"/>
                </a:solidFill>
              </a:rPr>
              <a:t>Deux axes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fr-CA" dirty="0" smtClean="0"/>
          </a:p>
          <a:p>
            <a:pPr marL="514350" indent="-514350">
              <a:buFont typeface="+mj-lt"/>
              <a:buAutoNum type="arabicPeriod"/>
            </a:pPr>
            <a:r>
              <a:rPr lang="fr-CA" dirty="0" smtClean="0"/>
              <a:t>Les rôles (les modèles d’intervention)</a:t>
            </a:r>
          </a:p>
          <a:p>
            <a:pPr marL="514350" indent="-514350">
              <a:buFont typeface="+mj-lt"/>
              <a:buAutoNum type="arabicPeriod"/>
            </a:pPr>
            <a:endParaRPr lang="fr-CA" dirty="0" smtClean="0"/>
          </a:p>
          <a:p>
            <a:pPr marL="514350" indent="-514350">
              <a:buFont typeface="+mj-lt"/>
              <a:buAutoNum type="arabicPeriod"/>
            </a:pPr>
            <a:r>
              <a:rPr lang="fr-CA" dirty="0" smtClean="0"/>
              <a:t>Les fonctions (évaluation/intervention, collaboration/soutien et éthique/culture/développement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7445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2060"/>
                </a:solidFill>
              </a:rPr>
              <a:t>Modèles d’intervention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endParaRPr lang="fr-FR" altLang="fr-FR" smtClean="0"/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fr-FR" altLang="fr-FR" smtClean="0"/>
              <a:t>Modèle de consultation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endParaRPr lang="fr-FR" altLang="fr-FR" smtClean="0"/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fr-FR" altLang="fr-FR" smtClean="0"/>
              <a:t>Modèle de co-intervention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endParaRPr lang="fr-FR" altLang="fr-FR" smtClean="0"/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fr-FR" altLang="fr-FR" smtClean="0"/>
              <a:t>Modèle de coenseignement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endParaRPr lang="fr-FR" altLang="fr-F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Orthopédagogie ?</a:t>
            </a:r>
            <a:endParaRPr lang="fr-CA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dirty="0" smtClean="0"/>
              <a:t>1- Enseignant correctif, rééducateur, réparateur (plus centré sur l’élève en difficulté --» </a:t>
            </a:r>
            <a:r>
              <a:rPr lang="fr-CA" dirty="0" err="1" smtClean="0"/>
              <a:t>co</a:t>
            </a:r>
            <a:r>
              <a:rPr lang="fr-CA" dirty="0" smtClean="0"/>
              <a:t>-intervention)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smtClean="0"/>
              <a:t>2- Bon enseignant (plus centré sur l’enseignant en difficulté --» consultation et </a:t>
            </a:r>
            <a:r>
              <a:rPr lang="fr-CA" dirty="0" err="1" smtClean="0"/>
              <a:t>coenseignement</a:t>
            </a:r>
            <a:r>
              <a:rPr lang="fr-CA" dirty="0" smtClean="0"/>
              <a:t>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0872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mtClean="0">
                <a:solidFill>
                  <a:srgbClr val="002060"/>
                </a:solidFill>
              </a:rPr>
              <a:t>Consultation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Arial" charset="0"/>
              <a:buAutoNum type="arabicParenR"/>
              <a:defRPr/>
            </a:pPr>
            <a:r>
              <a:rPr lang="fr-CA" dirty="0" smtClean="0"/>
              <a:t>Un enseignant/un orthopédagogue</a:t>
            </a:r>
          </a:p>
          <a:p>
            <a:pPr marL="514350" indent="-514350">
              <a:buFont typeface="Arial" charset="0"/>
              <a:buAutoNum type="arabicParenR"/>
              <a:defRPr/>
            </a:pPr>
            <a:endParaRPr lang="fr-CA" dirty="0" smtClean="0"/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fr-CA" dirty="0" smtClean="0"/>
              <a:t>Un enseignant/un spécialiste (ex. orthophoniste)</a:t>
            </a:r>
          </a:p>
          <a:p>
            <a:pPr marL="514350" indent="-514350">
              <a:buFont typeface="Arial" charset="0"/>
              <a:buAutoNum type="arabicParenR"/>
              <a:defRPr/>
            </a:pPr>
            <a:endParaRPr lang="fr-CA" dirty="0" smtClean="0"/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fr-CA" dirty="0" smtClean="0"/>
              <a:t>Un enseignant/équipe</a:t>
            </a:r>
          </a:p>
          <a:p>
            <a:pPr marL="514350" indent="-514350">
              <a:buFont typeface="Arial" charset="0"/>
              <a:buAutoNum type="arabicParenR"/>
              <a:defRPr/>
            </a:pPr>
            <a:endParaRPr lang="fr-CA" dirty="0" smtClean="0"/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fr-CA" dirty="0" smtClean="0"/>
              <a:t>Une équipe enseignante/spécialistes</a:t>
            </a:r>
          </a:p>
          <a:p>
            <a:pPr marL="514350" indent="-514350">
              <a:buFont typeface="Arial" charset="0"/>
              <a:buAutoNum type="arabicParenR"/>
              <a:defRPr/>
            </a:pPr>
            <a:endParaRPr lang="fr-CA" dirty="0" smtClean="0"/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fr-CA" dirty="0" smtClean="0"/>
              <a:t>Consultation brève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rgbClr val="002060"/>
                </a:solidFill>
              </a:rPr>
              <a:t>Consultation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Enseignant avec des ressources</a:t>
            </a:r>
            <a:endParaRPr lang="fr-CA" dirty="0"/>
          </a:p>
          <a:p>
            <a:r>
              <a:rPr lang="fr-CA" dirty="0" smtClean="0"/>
              <a:t>Intervention indirecte</a:t>
            </a:r>
          </a:p>
          <a:p>
            <a:r>
              <a:rPr lang="fr-CA" dirty="0" smtClean="0"/>
              <a:t>Modèle peu couteux avec changements parfois légers</a:t>
            </a:r>
          </a:p>
          <a:p>
            <a:r>
              <a:rPr lang="fr-CA" dirty="0" smtClean="0"/>
              <a:t>Importance de l’expertise (sur les difficultés et sur les pratiques)</a:t>
            </a:r>
          </a:p>
          <a:p>
            <a:r>
              <a:rPr lang="fr-CA" dirty="0" smtClean="0"/>
              <a:t>Modélisation/pratique guidée/pratique autonome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2935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smtClean="0">
                <a:solidFill>
                  <a:srgbClr val="002060"/>
                </a:solidFill>
              </a:rPr>
              <a:t>Co-intervention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CA" dirty="0" smtClean="0"/>
              <a:t>Enseignant qui est ressource</a:t>
            </a:r>
          </a:p>
          <a:p>
            <a:pPr>
              <a:defRPr/>
            </a:pPr>
            <a:r>
              <a:rPr lang="fr-CA" dirty="0" smtClean="0"/>
              <a:t>Soutien à l’élève</a:t>
            </a:r>
          </a:p>
          <a:p>
            <a:pPr>
              <a:defRPr/>
            </a:pPr>
            <a:r>
              <a:rPr lang="fr-CA" dirty="0" smtClean="0"/>
              <a:t>Interne/externe</a:t>
            </a:r>
          </a:p>
          <a:p>
            <a:pPr>
              <a:defRPr/>
            </a:pPr>
            <a:r>
              <a:rPr lang="fr-CA" dirty="0" smtClean="0"/>
              <a:t>Diversité d’intervenants (ME, orthophonistes, …)</a:t>
            </a:r>
          </a:p>
          <a:p>
            <a:pPr>
              <a:defRPr/>
            </a:pPr>
            <a:r>
              <a:rPr lang="fr-CA" dirty="0" smtClean="0"/>
              <a:t>Diversité de pratiques (éducatives, pédagogiques, thérapeutiques, etc.)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CA" b="1" u="sng" dirty="0" smtClean="0"/>
              <a:t>Pédagogique</a:t>
            </a:r>
          </a:p>
          <a:p>
            <a:pPr>
              <a:defRPr/>
            </a:pPr>
            <a:r>
              <a:rPr lang="fr-CA" dirty="0" smtClean="0"/>
              <a:t>Effets potentiellement forts*</a:t>
            </a:r>
          </a:p>
          <a:p>
            <a:pPr>
              <a:defRPr/>
            </a:pPr>
            <a:r>
              <a:rPr lang="fr-CA" dirty="0" smtClean="0"/>
              <a:t>Conditions (fidélité, intensité, etc.)</a:t>
            </a:r>
          </a:p>
          <a:p>
            <a:pPr>
              <a:defRPr/>
            </a:pPr>
            <a:r>
              <a:rPr lang="fr-CA" dirty="0" smtClean="0"/>
              <a:t>1 = 4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</TotalTime>
  <Words>752</Words>
  <Application>Microsoft Office PowerPoint</Application>
  <PresentationFormat>Affichage à l'écran (4:3)</PresentationFormat>
  <Paragraphs>170</Paragraphs>
  <Slides>30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6" baseType="lpstr">
      <vt:lpstr>Arial</vt:lpstr>
      <vt:lpstr>Calibri</vt:lpstr>
      <vt:lpstr>gill san</vt:lpstr>
      <vt:lpstr>Gill Sans SemiBold</vt:lpstr>
      <vt:lpstr>Ubuntu Titling Rg</vt:lpstr>
      <vt:lpstr>Thème Office</vt:lpstr>
      <vt:lpstr>De l’enseignant spécialisé vers la personne–ressource(s)   de nouveaux rôles à définir, de nouvelles fonctions à assumer</vt:lpstr>
      <vt:lpstr>Ressource(s)</vt:lpstr>
      <vt:lpstr>Personne-ressource(s)</vt:lpstr>
      <vt:lpstr>Deux axes</vt:lpstr>
      <vt:lpstr>Modèles d’intervention</vt:lpstr>
      <vt:lpstr>Orthopédagogie ?</vt:lpstr>
      <vt:lpstr>Consultation</vt:lpstr>
      <vt:lpstr>Consultation</vt:lpstr>
      <vt:lpstr>Co-intervention</vt:lpstr>
      <vt:lpstr>Limites de la co-intervention</vt:lpstr>
      <vt:lpstr>Coenseignement </vt:lpstr>
      <vt:lpstr>Approches de coenseignement</vt:lpstr>
      <vt:lpstr>Un enseigne, l’autre observe et/ou aide</vt:lpstr>
      <vt:lpstr>Enseignement parallèle</vt:lpstr>
      <vt:lpstr>Enseignement par ateliers</vt:lpstr>
      <vt:lpstr>Enseignement alternatif</vt:lpstr>
      <vt:lpstr>Enseignement partagé</vt:lpstr>
      <vt:lpstr>2 moteurs dans la classe :  personne ne reste sur le quai…</vt:lpstr>
      <vt:lpstr>Littérature</vt:lpstr>
      <vt:lpstr>Scruggs, Mastropieri  &amp; McDuffie (2007)</vt:lpstr>
      <vt:lpstr>Le coenseignement :  un changement de paradigme ?</vt:lpstr>
      <vt:lpstr>Les fonctions</vt:lpstr>
      <vt:lpstr>L'évaluation</vt:lpstr>
      <vt:lpstr>Évaluation (suite)</vt:lpstr>
      <vt:lpstr>Jugement professionnel</vt:lpstr>
      <vt:lpstr>Indicateurs</vt:lpstr>
      <vt:lpstr>Intervention</vt:lpstr>
      <vt:lpstr>Intervention</vt:lpstr>
      <vt:lpstr>Éthique, la culture et le développement professionnels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remédiation et l’intégration</dc:title>
  <dc:creator>Philippe</dc:creator>
  <cp:lastModifiedBy>Philippe Tremblay</cp:lastModifiedBy>
  <cp:revision>316</cp:revision>
  <cp:lastPrinted>2012-02-20T18:47:39Z</cp:lastPrinted>
  <dcterms:created xsi:type="dcterms:W3CDTF">2009-10-08T12:06:34Z</dcterms:created>
  <dcterms:modified xsi:type="dcterms:W3CDTF">2018-10-03T11:13:34Z</dcterms:modified>
</cp:coreProperties>
</file>